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 id="262" r:id="rId8"/>
    <p:sldId id="263"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643"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1413012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428332-0904-49A1-946D-F779742478AB}" type="datetimeFigureOut">
              <a:rPr lang="en-IN" smtClean="0"/>
              <a:t>24-08-2022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24487684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29865435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21718595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28723881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22275507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29002098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11099133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910872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4242261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428332-0904-49A1-946D-F779742478AB}" type="datetimeFigureOut">
              <a:rPr lang="en-IN" smtClean="0"/>
              <a:t>24-08-2022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2453549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428332-0904-49A1-946D-F779742478AB}" type="datetimeFigureOut">
              <a:rPr lang="en-IN" smtClean="0"/>
              <a:t>24-08-2022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3511902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428332-0904-49A1-946D-F779742478AB}" type="datetimeFigureOut">
              <a:rPr lang="en-IN" smtClean="0"/>
              <a:t>24-08-2022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3184315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0428332-0904-49A1-946D-F779742478AB}" type="datetimeFigureOut">
              <a:rPr lang="en-IN" smtClean="0"/>
              <a:t>24-08-2022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1784655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428332-0904-49A1-946D-F779742478AB}" type="datetimeFigureOut">
              <a:rPr lang="en-IN" smtClean="0"/>
              <a:t>24-08-2022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472650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428332-0904-49A1-946D-F779742478AB}" type="datetimeFigureOut">
              <a:rPr lang="en-IN" smtClean="0"/>
              <a:t>24-08-2022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2878292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50428332-0904-49A1-946D-F779742478AB}" type="datetimeFigureOut">
              <a:rPr lang="en-IN" smtClean="0"/>
              <a:t>24-08-2022</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IN"/>
          </a:p>
        </p:txBody>
      </p:sp>
      <p:sp>
        <p:nvSpPr>
          <p:cNvPr id="7" name="Slide Number Placeholder 6"/>
          <p:cNvSpPr>
            <a:spLocks noGrp="1"/>
          </p:cNvSpPr>
          <p:nvPr>
            <p:ph type="sldNum" sz="quarter" idx="12"/>
          </p:nvPr>
        </p:nvSpPr>
        <p:spPr>
          <a:xfrm>
            <a:off x="10742612" y="5883275"/>
            <a:ext cx="322567" cy="365125"/>
          </a:xfrm>
        </p:spPr>
        <p:txBody>
          <a:bodyPr/>
          <a:lstStyle/>
          <a:p>
            <a:fld id="{83531011-A1B6-4B78-84FB-2575639680E2}" type="slidenum">
              <a:rPr lang="en-IN" smtClean="0"/>
              <a:t>‹#›</a:t>
            </a:fld>
            <a:endParaRPr lang="en-IN"/>
          </a:p>
        </p:txBody>
      </p:sp>
    </p:spTree>
    <p:extLst>
      <p:ext uri="{BB962C8B-B14F-4D97-AF65-F5344CB8AC3E}">
        <p14:creationId xmlns:p14="http://schemas.microsoft.com/office/powerpoint/2010/main" val="841876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50428332-0904-49A1-946D-F779742478AB}" type="datetimeFigureOut">
              <a:rPr lang="en-IN" smtClean="0"/>
              <a:t>24-08-2022</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3531011-A1B6-4B78-84FB-2575639680E2}" type="slidenum">
              <a:rPr lang="en-IN" smtClean="0"/>
              <a:t>‹#›</a:t>
            </a:fld>
            <a:endParaRPr lang="en-IN"/>
          </a:p>
        </p:txBody>
      </p:sp>
    </p:spTree>
    <p:extLst>
      <p:ext uri="{BB962C8B-B14F-4D97-AF65-F5344CB8AC3E}">
        <p14:creationId xmlns:p14="http://schemas.microsoft.com/office/powerpoint/2010/main" val="15490482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23.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2.png"/><Relationship Id="rId4" Type="http://schemas.openxmlformats.org/officeDocument/2006/relationships/image" Target="../media/image12.png"/><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51D5-A931-3A2B-1A2D-19F0AFDFF45B}"/>
              </a:ext>
            </a:extLst>
          </p:cNvPr>
          <p:cNvSpPr>
            <a:spLocks noGrp="1"/>
          </p:cNvSpPr>
          <p:nvPr>
            <p:ph type="ctrTitle"/>
          </p:nvPr>
        </p:nvSpPr>
        <p:spPr/>
        <p:txBody>
          <a:bodyPr/>
          <a:lstStyle/>
          <a:p>
            <a:r>
              <a:rPr lang="en-IN" dirty="0"/>
              <a:t>Financial and risk analytics capstone project</a:t>
            </a:r>
          </a:p>
        </p:txBody>
      </p:sp>
      <p:sp>
        <p:nvSpPr>
          <p:cNvPr id="3" name="Subtitle 2">
            <a:extLst>
              <a:ext uri="{FF2B5EF4-FFF2-40B4-BE49-F238E27FC236}">
                <a16:creationId xmlns:a16="http://schemas.microsoft.com/office/drawing/2014/main" id="{C8D0EE01-DB48-211A-BD11-41E92F85F275}"/>
              </a:ext>
            </a:extLst>
          </p:cNvPr>
          <p:cNvSpPr>
            <a:spLocks noGrp="1"/>
          </p:cNvSpPr>
          <p:nvPr>
            <p:ph type="subTitle" idx="1"/>
          </p:nvPr>
        </p:nvSpPr>
        <p:spPr/>
        <p:txBody>
          <a:bodyPr/>
          <a:lstStyle/>
          <a:p>
            <a:r>
              <a:rPr lang="en-IN" dirty="0"/>
              <a:t>Stock Analysis and Advice</a:t>
            </a:r>
          </a:p>
        </p:txBody>
      </p:sp>
      <p:sp>
        <p:nvSpPr>
          <p:cNvPr id="4" name="TextBox 3">
            <a:extLst>
              <a:ext uri="{FF2B5EF4-FFF2-40B4-BE49-F238E27FC236}">
                <a16:creationId xmlns:a16="http://schemas.microsoft.com/office/drawing/2014/main" id="{46AED441-25A6-579F-D3BF-14388C5068AC}"/>
              </a:ext>
            </a:extLst>
          </p:cNvPr>
          <p:cNvSpPr txBox="1"/>
          <p:nvPr/>
        </p:nvSpPr>
        <p:spPr>
          <a:xfrm>
            <a:off x="5092958" y="4330868"/>
            <a:ext cx="2006083" cy="707886"/>
          </a:xfrm>
          <a:prstGeom prst="rect">
            <a:avLst/>
          </a:prstGeom>
          <a:noFill/>
        </p:spPr>
        <p:txBody>
          <a:bodyPr wrap="square" rtlCol="0">
            <a:spAutoFit/>
          </a:bodyPr>
          <a:lstStyle/>
          <a:p>
            <a:pPr algn="ctr"/>
            <a:r>
              <a:rPr lang="en-IN" sz="2000" dirty="0"/>
              <a:t>By </a:t>
            </a:r>
          </a:p>
          <a:p>
            <a:pPr algn="ctr"/>
            <a:r>
              <a:rPr lang="en-IN" sz="2000" dirty="0"/>
              <a:t>Yash Luharuka</a:t>
            </a:r>
          </a:p>
        </p:txBody>
      </p:sp>
      <p:pic>
        <p:nvPicPr>
          <p:cNvPr id="6" name="Audio 5">
            <a:hlinkClick r:id="" action="ppaction://media"/>
            <a:extLst>
              <a:ext uri="{FF2B5EF4-FFF2-40B4-BE49-F238E27FC236}">
                <a16:creationId xmlns:a16="http://schemas.microsoft.com/office/drawing/2014/main" id="{4D98237D-9A8D-816B-1FEA-3318C02ABE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826251902"/>
      </p:ext>
    </p:extLst>
  </p:cSld>
  <p:clrMapOvr>
    <a:masterClrMapping/>
  </p:clrMapOvr>
  <mc:AlternateContent xmlns:mc="http://schemas.openxmlformats.org/markup-compatibility/2006">
    <mc:Choice xmlns:p14="http://schemas.microsoft.com/office/powerpoint/2010/main" Requires="p14">
      <p:transition spd="slow" p14:dur="2000" advTm="10769"/>
    </mc:Choice>
    <mc:Fallback>
      <p:transition spd="slow" advTm="10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9AC20-FA91-0DB4-4319-C0F0A5418C70}"/>
              </a:ext>
            </a:extLst>
          </p:cNvPr>
          <p:cNvSpPr>
            <a:spLocks noGrp="1"/>
          </p:cNvSpPr>
          <p:nvPr>
            <p:ph type="title"/>
          </p:nvPr>
        </p:nvSpPr>
        <p:spPr>
          <a:xfrm>
            <a:off x="280435" y="214054"/>
            <a:ext cx="9905998" cy="824753"/>
          </a:xfrm>
        </p:spPr>
        <p:txBody>
          <a:bodyPr>
            <a:normAutofit/>
          </a:bodyPr>
          <a:lstStyle/>
          <a:p>
            <a:r>
              <a:rPr lang="en-IN" dirty="0"/>
              <a:t>REPORTING</a:t>
            </a:r>
          </a:p>
        </p:txBody>
      </p:sp>
      <p:sp>
        <p:nvSpPr>
          <p:cNvPr id="3" name="Content Placeholder 2">
            <a:extLst>
              <a:ext uri="{FF2B5EF4-FFF2-40B4-BE49-F238E27FC236}">
                <a16:creationId xmlns:a16="http://schemas.microsoft.com/office/drawing/2014/main" id="{652C51E6-8725-4553-663C-69C3295C00AF}"/>
              </a:ext>
            </a:extLst>
          </p:cNvPr>
          <p:cNvSpPr>
            <a:spLocks noGrp="1"/>
          </p:cNvSpPr>
          <p:nvPr>
            <p:ph idx="1"/>
          </p:nvPr>
        </p:nvSpPr>
        <p:spPr>
          <a:xfrm>
            <a:off x="599626" y="1537702"/>
            <a:ext cx="4113429" cy="4769792"/>
          </a:xfrm>
        </p:spPr>
        <p:txBody>
          <a:bodyPr anchor="t">
            <a:normAutofit/>
          </a:bodyPr>
          <a:lstStyle/>
          <a:p>
            <a:pPr marL="457200" indent="-457200">
              <a:buAutoNum type="arabicPeriod"/>
            </a:pPr>
            <a:r>
              <a:rPr lang="en-US" sz="1200" dirty="0">
                <a:solidFill>
                  <a:schemeClr val="tx1"/>
                </a:solidFill>
              </a:rPr>
              <a:t>In this Notebook we have explored stock prices of tech stocks, pharma stocks, Aviation stocks, finance stocks &amp; market Index also. We have looked at the historical price of stock </a:t>
            </a:r>
            <a:r>
              <a:rPr lang="en-US" sz="1200" dirty="0" err="1">
                <a:solidFill>
                  <a:schemeClr val="tx1"/>
                </a:solidFill>
              </a:rPr>
              <a:t>price.We</a:t>
            </a:r>
            <a:r>
              <a:rPr lang="en-US" sz="1200" dirty="0">
                <a:solidFill>
                  <a:schemeClr val="tx1"/>
                </a:solidFill>
              </a:rPr>
              <a:t> have looked at the volume of stock traded.</a:t>
            </a:r>
          </a:p>
          <a:p>
            <a:pPr marL="457200" indent="-457200">
              <a:buAutoNum type="arabicPeriod"/>
            </a:pPr>
            <a:r>
              <a:rPr lang="en-US" sz="1200" dirty="0">
                <a:solidFill>
                  <a:schemeClr val="tx1"/>
                </a:solidFill>
              </a:rPr>
              <a:t>We have looked at the daily Return of </a:t>
            </a:r>
            <a:r>
              <a:rPr lang="en-US" sz="1200" dirty="0" err="1">
                <a:solidFill>
                  <a:schemeClr val="tx1"/>
                </a:solidFill>
              </a:rPr>
              <a:t>stock.We</a:t>
            </a:r>
            <a:r>
              <a:rPr lang="en-US" sz="1200" dirty="0">
                <a:solidFill>
                  <a:schemeClr val="tx1"/>
                </a:solidFill>
              </a:rPr>
              <a:t> have done correlation between the stock prices. Microsoft and Amazon have highest daily price </a:t>
            </a:r>
            <a:r>
              <a:rPr lang="en-US" sz="1200" dirty="0" err="1">
                <a:solidFill>
                  <a:schemeClr val="tx1"/>
                </a:solidFill>
              </a:rPr>
              <a:t>correlation.maximum</a:t>
            </a:r>
            <a:r>
              <a:rPr lang="en-US" sz="1200" dirty="0">
                <a:solidFill>
                  <a:schemeClr val="tx1"/>
                </a:solidFill>
              </a:rPr>
              <a:t> daily fluctuation in </a:t>
            </a:r>
            <a:r>
              <a:rPr lang="en-US" sz="1200" dirty="0" err="1">
                <a:solidFill>
                  <a:schemeClr val="tx1"/>
                </a:solidFill>
              </a:rPr>
              <a:t>ths</a:t>
            </a:r>
            <a:r>
              <a:rPr lang="en-US" sz="1200" dirty="0">
                <a:solidFill>
                  <a:schemeClr val="tx1"/>
                </a:solidFill>
              </a:rPr>
              <a:t> stock is 8 % .In stock exchange there is a limit on per day fluctuation of </a:t>
            </a:r>
            <a:r>
              <a:rPr lang="en-US" sz="1200" dirty="0" err="1">
                <a:solidFill>
                  <a:schemeClr val="tx1"/>
                </a:solidFill>
              </a:rPr>
              <a:t>stock.So</a:t>
            </a:r>
            <a:r>
              <a:rPr lang="en-US" sz="1200" dirty="0">
                <a:solidFill>
                  <a:schemeClr val="tx1"/>
                </a:solidFill>
              </a:rPr>
              <a:t> if the stock reaches the threshold value then the trading of the stock is stopped for that day.</a:t>
            </a:r>
          </a:p>
          <a:p>
            <a:pPr marL="457200" indent="-457200">
              <a:buAutoNum type="arabicPeriod"/>
            </a:pPr>
            <a:r>
              <a:rPr lang="en-US" sz="1200" dirty="0">
                <a:solidFill>
                  <a:schemeClr val="tx1"/>
                </a:solidFill>
              </a:rPr>
              <a:t>Stock with Low risk and high return are the best stock to buy. We can see that Amazon Stock has high risk and high returns.</a:t>
            </a:r>
          </a:p>
          <a:p>
            <a:pPr marL="457200" indent="-457200">
              <a:buFont typeface="Arial"/>
              <a:buAutoNum type="arabicPeriod"/>
            </a:pPr>
            <a:r>
              <a:rPr lang="en-US" sz="1200" dirty="0">
                <a:solidFill>
                  <a:schemeClr val="tx1"/>
                </a:solidFill>
              </a:rPr>
              <a:t>Total ROI is  </a:t>
            </a:r>
            <a:r>
              <a:rPr kumimoji="0" lang="en-US" altLang="en-US" sz="1200" b="0" i="0" u="none" strike="noStrike" cap="none" normalizeH="0" baseline="0" dirty="0">
                <a:ln>
                  <a:noFill/>
                </a:ln>
                <a:solidFill>
                  <a:schemeClr val="tx1"/>
                </a:solidFill>
                <a:effectLst/>
              </a:rPr>
              <a:t>6046877.6988774445</a:t>
            </a:r>
          </a:p>
          <a:p>
            <a:pPr marL="457200" indent="-457200">
              <a:buFont typeface="Arial"/>
              <a:buAutoNum type="arabicPeriod"/>
            </a:pPr>
            <a:r>
              <a:rPr kumimoji="0" lang="en-US" altLang="en-US" sz="1200" b="0" i="0" u="none" strike="noStrike" cap="none" normalizeH="0" baseline="0" dirty="0" err="1">
                <a:ln>
                  <a:noFill/>
                </a:ln>
                <a:solidFill>
                  <a:schemeClr val="tx1"/>
                </a:solidFill>
                <a:effectLst/>
              </a:rPr>
              <a:t>Mr.Peter</a:t>
            </a:r>
            <a:r>
              <a:rPr kumimoji="0" lang="en-US" altLang="en-US" sz="1200" b="0" i="0" u="none" strike="noStrike" cap="none" normalizeH="0" baseline="0" dirty="0">
                <a:ln>
                  <a:noFill/>
                </a:ln>
                <a:solidFill>
                  <a:schemeClr val="tx1"/>
                </a:solidFill>
                <a:effectLst/>
              </a:rPr>
              <a:t> </a:t>
            </a:r>
            <a:r>
              <a:rPr kumimoji="0" lang="en-US" altLang="en-US" sz="1200" b="0" i="0" u="none" strike="noStrike" cap="none" normalizeH="0" baseline="0" dirty="0" err="1">
                <a:ln>
                  <a:noFill/>
                </a:ln>
                <a:solidFill>
                  <a:schemeClr val="tx1"/>
                </a:solidFill>
                <a:effectLst/>
              </a:rPr>
              <a:t>jyengar</a:t>
            </a:r>
            <a:r>
              <a:rPr kumimoji="0" lang="en-US" altLang="en-US" sz="1200" b="0" i="0" u="none" strike="noStrike" cap="none" normalizeH="0" baseline="0" dirty="0">
                <a:ln>
                  <a:noFill/>
                </a:ln>
                <a:solidFill>
                  <a:schemeClr val="tx1"/>
                </a:solidFill>
                <a:effectLst/>
              </a:rPr>
              <a:t> invests 1 Million Dollar on equities </a:t>
            </a:r>
            <a:r>
              <a:rPr kumimoji="0" lang="en-US" altLang="en-US" sz="1200" b="0" i="0" u="none" strike="noStrike" cap="none" normalizeH="0" baseline="0" dirty="0" err="1">
                <a:ln>
                  <a:noFill/>
                </a:ln>
                <a:solidFill>
                  <a:schemeClr val="tx1"/>
                </a:solidFill>
                <a:effectLst/>
              </a:rPr>
              <a:t>i.e</a:t>
            </a:r>
            <a:r>
              <a:rPr kumimoji="0" lang="en-US" altLang="en-US" sz="1200" b="0" i="0" u="none" strike="noStrike" cap="none" normalizeH="0" baseline="0" dirty="0">
                <a:ln>
                  <a:noFill/>
                </a:ln>
                <a:solidFill>
                  <a:schemeClr val="tx1"/>
                </a:solidFill>
                <a:effectLst/>
              </a:rPr>
              <a:t> the above Portfolio. Returns that he would fetch after 5 years is more than 6 Million Dollars with 5+ Million dollars of gain</a:t>
            </a:r>
            <a:endParaRPr lang="en-IN" sz="1200" dirty="0">
              <a:solidFill>
                <a:schemeClr val="tx1"/>
              </a:solidFill>
            </a:endParaRPr>
          </a:p>
        </p:txBody>
      </p:sp>
      <p:pic>
        <p:nvPicPr>
          <p:cNvPr id="5" name="Picture 4">
            <a:extLst>
              <a:ext uri="{FF2B5EF4-FFF2-40B4-BE49-F238E27FC236}">
                <a16:creationId xmlns:a16="http://schemas.microsoft.com/office/drawing/2014/main" id="{939E3223-B883-03A2-34E8-E2557AF3DF45}"/>
              </a:ext>
            </a:extLst>
          </p:cNvPr>
          <p:cNvPicPr>
            <a:picLocks noChangeAspect="1"/>
          </p:cNvPicPr>
          <p:nvPr/>
        </p:nvPicPr>
        <p:blipFill>
          <a:blip r:embed="rId4"/>
          <a:stretch>
            <a:fillRect/>
          </a:stretch>
        </p:blipFill>
        <p:spPr>
          <a:xfrm>
            <a:off x="8344249" y="5066521"/>
            <a:ext cx="3567315" cy="1554456"/>
          </a:xfrm>
          <a:prstGeom prst="rect">
            <a:avLst/>
          </a:prstGeom>
        </p:spPr>
      </p:pic>
      <p:pic>
        <p:nvPicPr>
          <p:cNvPr id="7" name="Picture 6">
            <a:extLst>
              <a:ext uri="{FF2B5EF4-FFF2-40B4-BE49-F238E27FC236}">
                <a16:creationId xmlns:a16="http://schemas.microsoft.com/office/drawing/2014/main" id="{58CF74FF-0069-94F0-34AB-900F71B8E7CB}"/>
              </a:ext>
            </a:extLst>
          </p:cNvPr>
          <p:cNvPicPr>
            <a:picLocks noChangeAspect="1"/>
          </p:cNvPicPr>
          <p:nvPr/>
        </p:nvPicPr>
        <p:blipFill>
          <a:blip r:embed="rId5"/>
          <a:stretch>
            <a:fillRect/>
          </a:stretch>
        </p:blipFill>
        <p:spPr>
          <a:xfrm>
            <a:off x="8344249" y="1537701"/>
            <a:ext cx="3549101" cy="1800215"/>
          </a:xfrm>
          <a:prstGeom prst="rect">
            <a:avLst/>
          </a:prstGeom>
        </p:spPr>
      </p:pic>
      <p:pic>
        <p:nvPicPr>
          <p:cNvPr id="9" name="Picture 8">
            <a:extLst>
              <a:ext uri="{FF2B5EF4-FFF2-40B4-BE49-F238E27FC236}">
                <a16:creationId xmlns:a16="http://schemas.microsoft.com/office/drawing/2014/main" id="{BDF7595C-8618-55A1-78AE-4B7BADC8EAB5}"/>
              </a:ext>
            </a:extLst>
          </p:cNvPr>
          <p:cNvPicPr>
            <a:picLocks noChangeAspect="1"/>
          </p:cNvPicPr>
          <p:nvPr/>
        </p:nvPicPr>
        <p:blipFill>
          <a:blip r:embed="rId6"/>
          <a:stretch>
            <a:fillRect/>
          </a:stretch>
        </p:blipFill>
        <p:spPr>
          <a:xfrm>
            <a:off x="8344249" y="3420981"/>
            <a:ext cx="3549101" cy="1562475"/>
          </a:xfrm>
          <a:prstGeom prst="rect">
            <a:avLst/>
          </a:prstGeom>
        </p:spPr>
      </p:pic>
      <p:pic>
        <p:nvPicPr>
          <p:cNvPr id="11" name="Picture 10">
            <a:extLst>
              <a:ext uri="{FF2B5EF4-FFF2-40B4-BE49-F238E27FC236}">
                <a16:creationId xmlns:a16="http://schemas.microsoft.com/office/drawing/2014/main" id="{E97C2617-998A-2BE6-7DDC-36FBC31C1781}"/>
              </a:ext>
            </a:extLst>
          </p:cNvPr>
          <p:cNvPicPr>
            <a:picLocks noChangeAspect="1"/>
          </p:cNvPicPr>
          <p:nvPr/>
        </p:nvPicPr>
        <p:blipFill>
          <a:blip r:embed="rId7"/>
          <a:stretch>
            <a:fillRect/>
          </a:stretch>
        </p:blipFill>
        <p:spPr>
          <a:xfrm>
            <a:off x="4835085" y="1550261"/>
            <a:ext cx="3387134" cy="1726638"/>
          </a:xfrm>
          <a:prstGeom prst="rect">
            <a:avLst/>
          </a:prstGeom>
        </p:spPr>
      </p:pic>
      <p:pic>
        <p:nvPicPr>
          <p:cNvPr id="4" name="Audio 3">
            <a:hlinkClick r:id="" action="ppaction://media"/>
            <a:extLst>
              <a:ext uri="{FF2B5EF4-FFF2-40B4-BE49-F238E27FC236}">
                <a16:creationId xmlns:a16="http://schemas.microsoft.com/office/drawing/2014/main" id="{86E0BDBA-CFE4-3EB9-3445-90C438C300B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75582458"/>
      </p:ext>
    </p:extLst>
  </p:cSld>
  <p:clrMapOvr>
    <a:masterClrMapping/>
  </p:clrMapOvr>
  <mc:AlternateContent xmlns:mc="http://schemas.openxmlformats.org/markup-compatibility/2006">
    <mc:Choice xmlns:p14="http://schemas.microsoft.com/office/powerpoint/2010/main" Requires="p14">
      <p:transition spd="slow" p14:dur="2000" advTm="57525"/>
    </mc:Choice>
    <mc:Fallback>
      <p:transition spd="slow" advTm="57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9AC20-FA91-0DB4-4319-C0F0A5418C70}"/>
              </a:ext>
            </a:extLst>
          </p:cNvPr>
          <p:cNvSpPr>
            <a:spLocks noGrp="1"/>
          </p:cNvSpPr>
          <p:nvPr>
            <p:ph type="title"/>
          </p:nvPr>
        </p:nvSpPr>
        <p:spPr>
          <a:xfrm>
            <a:off x="280435" y="214054"/>
            <a:ext cx="9905998" cy="824753"/>
          </a:xfrm>
        </p:spPr>
        <p:txBody>
          <a:bodyPr/>
          <a:lstStyle/>
          <a:p>
            <a:r>
              <a:rPr lang="en-IN" dirty="0"/>
              <a:t>Capstone requisites </a:t>
            </a:r>
          </a:p>
        </p:txBody>
      </p:sp>
      <p:pic>
        <p:nvPicPr>
          <p:cNvPr id="5" name="Content Placeholder 4">
            <a:extLst>
              <a:ext uri="{FF2B5EF4-FFF2-40B4-BE49-F238E27FC236}">
                <a16:creationId xmlns:a16="http://schemas.microsoft.com/office/drawing/2014/main" id="{375035CC-743E-7918-77D4-FB7705E3B695}"/>
              </a:ext>
            </a:extLst>
          </p:cNvPr>
          <p:cNvPicPr>
            <a:picLocks noGrp="1" noChangeAspect="1"/>
          </p:cNvPicPr>
          <p:nvPr>
            <p:ph idx="1"/>
          </p:nvPr>
        </p:nvPicPr>
        <p:blipFill rotWithShape="1">
          <a:blip r:embed="rId4"/>
          <a:srcRect l="2142" r="5234" b="34404"/>
          <a:stretch/>
        </p:blipFill>
        <p:spPr>
          <a:xfrm>
            <a:off x="472566" y="1128976"/>
            <a:ext cx="4580814" cy="2300024"/>
          </a:xfrm>
        </p:spPr>
      </p:pic>
      <p:pic>
        <p:nvPicPr>
          <p:cNvPr id="7" name="Picture 6">
            <a:extLst>
              <a:ext uri="{FF2B5EF4-FFF2-40B4-BE49-F238E27FC236}">
                <a16:creationId xmlns:a16="http://schemas.microsoft.com/office/drawing/2014/main" id="{0188E6D1-5F86-FDC7-1114-777DA20CF420}"/>
              </a:ext>
            </a:extLst>
          </p:cNvPr>
          <p:cNvPicPr>
            <a:picLocks noChangeAspect="1"/>
          </p:cNvPicPr>
          <p:nvPr/>
        </p:nvPicPr>
        <p:blipFill>
          <a:blip r:embed="rId5"/>
          <a:stretch>
            <a:fillRect/>
          </a:stretch>
        </p:blipFill>
        <p:spPr>
          <a:xfrm>
            <a:off x="5413489" y="1128976"/>
            <a:ext cx="4772944" cy="3688184"/>
          </a:xfrm>
          <a:prstGeom prst="rect">
            <a:avLst/>
          </a:prstGeom>
        </p:spPr>
      </p:pic>
      <p:pic>
        <p:nvPicPr>
          <p:cNvPr id="9" name="Picture 8">
            <a:extLst>
              <a:ext uri="{FF2B5EF4-FFF2-40B4-BE49-F238E27FC236}">
                <a16:creationId xmlns:a16="http://schemas.microsoft.com/office/drawing/2014/main" id="{BFDD430A-4248-EA61-30A1-FB6684F3E10B}"/>
              </a:ext>
            </a:extLst>
          </p:cNvPr>
          <p:cNvPicPr>
            <a:picLocks noChangeAspect="1"/>
          </p:cNvPicPr>
          <p:nvPr/>
        </p:nvPicPr>
        <p:blipFill>
          <a:blip r:embed="rId6"/>
          <a:stretch>
            <a:fillRect/>
          </a:stretch>
        </p:blipFill>
        <p:spPr>
          <a:xfrm>
            <a:off x="472566" y="3597881"/>
            <a:ext cx="4589538" cy="2578984"/>
          </a:xfrm>
          <a:prstGeom prst="rect">
            <a:avLst/>
          </a:prstGeom>
        </p:spPr>
      </p:pic>
      <p:pic>
        <p:nvPicPr>
          <p:cNvPr id="4" name="Audio 3">
            <a:hlinkClick r:id="" action="ppaction://media"/>
            <a:extLst>
              <a:ext uri="{FF2B5EF4-FFF2-40B4-BE49-F238E27FC236}">
                <a16:creationId xmlns:a16="http://schemas.microsoft.com/office/drawing/2014/main" id="{EBFEB462-4F3A-5722-F096-0485C8D84E3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177350009"/>
      </p:ext>
    </p:extLst>
  </p:cSld>
  <p:clrMapOvr>
    <a:masterClrMapping/>
  </p:clrMapOvr>
  <mc:AlternateContent xmlns:mc="http://schemas.openxmlformats.org/markup-compatibility/2006">
    <mc:Choice xmlns:p14="http://schemas.microsoft.com/office/powerpoint/2010/main" Requires="p14">
      <p:transition spd="slow" p14:dur="2000" advTm="23578"/>
    </mc:Choice>
    <mc:Fallback>
      <p:transition spd="slow" advTm="235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9AC20-FA91-0DB4-4319-C0F0A5418C70}"/>
              </a:ext>
            </a:extLst>
          </p:cNvPr>
          <p:cNvSpPr>
            <a:spLocks noGrp="1"/>
          </p:cNvSpPr>
          <p:nvPr>
            <p:ph type="title"/>
          </p:nvPr>
        </p:nvSpPr>
        <p:spPr>
          <a:xfrm>
            <a:off x="280435" y="214054"/>
            <a:ext cx="9905998" cy="824753"/>
          </a:xfrm>
        </p:spPr>
        <p:txBody>
          <a:bodyPr/>
          <a:lstStyle/>
          <a:p>
            <a:r>
              <a:rPr lang="en-IN" dirty="0"/>
              <a:t>Business CASE</a:t>
            </a:r>
          </a:p>
        </p:txBody>
      </p:sp>
      <p:sp>
        <p:nvSpPr>
          <p:cNvPr id="3" name="Content Placeholder 2">
            <a:extLst>
              <a:ext uri="{FF2B5EF4-FFF2-40B4-BE49-F238E27FC236}">
                <a16:creationId xmlns:a16="http://schemas.microsoft.com/office/drawing/2014/main" id="{652C51E6-8725-4553-663C-69C3295C00AF}"/>
              </a:ext>
            </a:extLst>
          </p:cNvPr>
          <p:cNvSpPr>
            <a:spLocks noGrp="1"/>
          </p:cNvSpPr>
          <p:nvPr>
            <p:ph idx="1"/>
          </p:nvPr>
        </p:nvSpPr>
        <p:spPr>
          <a:xfrm>
            <a:off x="280435" y="1165133"/>
            <a:ext cx="11471928" cy="5329518"/>
          </a:xfrm>
        </p:spPr>
        <p:txBody>
          <a:bodyPr anchor="t">
            <a:normAutofit/>
          </a:bodyPr>
          <a:lstStyle/>
          <a:p>
            <a:pPr marL="0" indent="0">
              <a:buNone/>
            </a:pPr>
            <a:r>
              <a:rPr lang="en-US" dirty="0"/>
              <a:t>In the recent past, the industry of wealth management has seen a lot of growth. Every individual or business actively searches for opportunities to get the maximum returns. However, in most of the cases, they either lack the skills to identify the right investment opportunity, or there is a shortage of time for finding these opportunities. Hence, this gave rise to the dedicated individuals who perform this task on behalf of the investors for a commission - Portfolio managers</a:t>
            </a:r>
          </a:p>
          <a:p>
            <a:pPr marL="0" indent="0">
              <a:buNone/>
            </a:pPr>
            <a:r>
              <a:rPr lang="en-US" dirty="0"/>
              <a:t>A portfolio manager makes investment decisions and carries out other related activities on behalf of vested investors. They work with a team of analysts and researchers, and their main objective is to </a:t>
            </a:r>
            <a:r>
              <a:rPr lang="en-US" dirty="0" err="1"/>
              <a:t>realise</a:t>
            </a:r>
            <a:r>
              <a:rPr lang="en-US" dirty="0"/>
              <a:t> the needs of the investor and suggest a suitable portfolio that meets all the expectations. They are responsible for establishing the best investment strategy, selecting appropriate investments along with the right allocation. However, in doing so, they face a lot of competition in the form of other portfolio managers and rival firms. Therefore, the portfolio manager has to use the available resources to provide the best solution to the investor</a:t>
            </a:r>
          </a:p>
          <a:p>
            <a:pPr marL="0" indent="0">
              <a:buNone/>
            </a:pPr>
            <a:r>
              <a:rPr lang="en-US" dirty="0"/>
              <a:t>Consider yourself working for an associate at an investment firm that manages accounts for private clients. Your role requires you to </a:t>
            </a:r>
            <a:r>
              <a:rPr lang="en-US" dirty="0" err="1"/>
              <a:t>analyse</a:t>
            </a:r>
            <a:r>
              <a:rPr lang="en-US" dirty="0"/>
              <a:t> a portfolio of stocks to provide consultation on investment management based on client’s requirement. Let us hear more about it from </a:t>
            </a:r>
            <a:r>
              <a:rPr lang="en-US" dirty="0" err="1"/>
              <a:t>Joydeep</a:t>
            </a:r>
            <a:r>
              <a:rPr lang="en-US" dirty="0"/>
              <a:t> as he introduces you to the entire case.</a:t>
            </a:r>
            <a:endParaRPr lang="en-IN" dirty="0"/>
          </a:p>
        </p:txBody>
      </p:sp>
      <p:pic>
        <p:nvPicPr>
          <p:cNvPr id="5" name="Audio 4">
            <a:hlinkClick r:id="" action="ppaction://media"/>
            <a:extLst>
              <a:ext uri="{FF2B5EF4-FFF2-40B4-BE49-F238E27FC236}">
                <a16:creationId xmlns:a16="http://schemas.microsoft.com/office/drawing/2014/main" id="{B8DC05A0-DA7F-83F0-FE5F-F546A0402D6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449465036"/>
      </p:ext>
    </p:extLst>
  </p:cSld>
  <p:clrMapOvr>
    <a:masterClrMapping/>
  </p:clrMapOvr>
  <mc:AlternateContent xmlns:mc="http://schemas.openxmlformats.org/markup-compatibility/2006">
    <mc:Choice xmlns:p14="http://schemas.microsoft.com/office/powerpoint/2010/main" Requires="p14">
      <p:transition spd="slow" p14:dur="2000" advTm="12270"/>
    </mc:Choice>
    <mc:Fallback>
      <p:transition spd="slow" advTm="12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9AC20-FA91-0DB4-4319-C0F0A5418C70}"/>
              </a:ext>
            </a:extLst>
          </p:cNvPr>
          <p:cNvSpPr>
            <a:spLocks noGrp="1"/>
          </p:cNvSpPr>
          <p:nvPr>
            <p:ph type="title"/>
          </p:nvPr>
        </p:nvSpPr>
        <p:spPr>
          <a:xfrm>
            <a:off x="280435" y="214054"/>
            <a:ext cx="9905998" cy="824753"/>
          </a:xfrm>
        </p:spPr>
        <p:txBody>
          <a:bodyPr/>
          <a:lstStyle/>
          <a:p>
            <a:r>
              <a:rPr lang="en-IN" dirty="0"/>
              <a:t>Information available </a:t>
            </a:r>
          </a:p>
        </p:txBody>
      </p:sp>
      <p:pic>
        <p:nvPicPr>
          <p:cNvPr id="5" name="Content Placeholder 4">
            <a:extLst>
              <a:ext uri="{FF2B5EF4-FFF2-40B4-BE49-F238E27FC236}">
                <a16:creationId xmlns:a16="http://schemas.microsoft.com/office/drawing/2014/main" id="{085442DC-8C52-B031-9BE4-641AC2E33F20}"/>
              </a:ext>
            </a:extLst>
          </p:cNvPr>
          <p:cNvPicPr>
            <a:picLocks noGrp="1" noChangeAspect="1"/>
          </p:cNvPicPr>
          <p:nvPr>
            <p:ph idx="1"/>
          </p:nvPr>
        </p:nvPicPr>
        <p:blipFill>
          <a:blip r:embed="rId4"/>
          <a:stretch>
            <a:fillRect/>
          </a:stretch>
        </p:blipFill>
        <p:spPr>
          <a:xfrm>
            <a:off x="7072604" y="1025476"/>
            <a:ext cx="4795935" cy="2795950"/>
          </a:xfrm>
        </p:spPr>
      </p:pic>
      <p:pic>
        <p:nvPicPr>
          <p:cNvPr id="7" name="Picture 6">
            <a:extLst>
              <a:ext uri="{FF2B5EF4-FFF2-40B4-BE49-F238E27FC236}">
                <a16:creationId xmlns:a16="http://schemas.microsoft.com/office/drawing/2014/main" id="{F99AB825-1AEC-F829-2C48-22AE826BD5A3}"/>
              </a:ext>
            </a:extLst>
          </p:cNvPr>
          <p:cNvPicPr>
            <a:picLocks noChangeAspect="1"/>
          </p:cNvPicPr>
          <p:nvPr/>
        </p:nvPicPr>
        <p:blipFill>
          <a:blip r:embed="rId5"/>
          <a:stretch>
            <a:fillRect/>
          </a:stretch>
        </p:blipFill>
        <p:spPr>
          <a:xfrm>
            <a:off x="6987422" y="4066117"/>
            <a:ext cx="4881117" cy="2443817"/>
          </a:xfrm>
          <a:prstGeom prst="rect">
            <a:avLst/>
          </a:prstGeom>
        </p:spPr>
      </p:pic>
      <p:sp>
        <p:nvSpPr>
          <p:cNvPr id="8" name="TextBox 7">
            <a:extLst>
              <a:ext uri="{FF2B5EF4-FFF2-40B4-BE49-F238E27FC236}">
                <a16:creationId xmlns:a16="http://schemas.microsoft.com/office/drawing/2014/main" id="{ACCB53B3-DD80-849B-34B2-3E4B12ABC701}"/>
              </a:ext>
            </a:extLst>
          </p:cNvPr>
          <p:cNvSpPr txBox="1"/>
          <p:nvPr/>
        </p:nvSpPr>
        <p:spPr>
          <a:xfrm>
            <a:off x="382555" y="1129004"/>
            <a:ext cx="4581331" cy="3139321"/>
          </a:xfrm>
          <a:prstGeom prst="rect">
            <a:avLst/>
          </a:prstGeom>
          <a:noFill/>
        </p:spPr>
        <p:txBody>
          <a:bodyPr wrap="square" rtlCol="0">
            <a:spAutoFit/>
          </a:bodyPr>
          <a:lstStyle/>
          <a:p>
            <a:pPr marL="285750" indent="-285750">
              <a:buFont typeface="Arial" panose="020B0604020202020204" pitchFamily="34" charset="0"/>
              <a:buChar char="•"/>
            </a:pPr>
            <a:r>
              <a:rPr lang="en-US" dirty="0"/>
              <a:t>Your task is to provide consultation to two different investors, </a:t>
            </a:r>
            <a:r>
              <a:rPr lang="en-US" dirty="0" err="1"/>
              <a:t>Mr</a:t>
            </a:r>
            <a:r>
              <a:rPr lang="en-US" dirty="0"/>
              <a:t> Patrick </a:t>
            </a:r>
            <a:r>
              <a:rPr lang="en-US" dirty="0" err="1"/>
              <a:t>Jyenger</a:t>
            </a:r>
            <a:r>
              <a:rPr lang="en-US" dirty="0"/>
              <a:t> and </a:t>
            </a:r>
            <a:r>
              <a:rPr lang="en-US" dirty="0" err="1"/>
              <a:t>Mr</a:t>
            </a:r>
            <a:r>
              <a:rPr lang="en-US" dirty="0"/>
              <a:t> Peter </a:t>
            </a:r>
            <a:r>
              <a:rPr lang="en-US" dirty="0" err="1"/>
              <a:t>Jyenger</a:t>
            </a:r>
            <a:r>
              <a:rPr lang="en-US" dirty="0"/>
              <a:t> based on their requirements and financial objectives. You can refer to the elements mentioned in the video to develop the investor persona. The image below </a:t>
            </a:r>
            <a:r>
              <a:rPr lang="en-US" dirty="0" err="1"/>
              <a:t>summarises</a:t>
            </a:r>
            <a:r>
              <a:rPr lang="en-US" dirty="0"/>
              <a:t> the profile of the two investors:</a:t>
            </a:r>
          </a:p>
          <a:p>
            <a:endParaRPr lang="en-US" dirty="0"/>
          </a:p>
          <a:p>
            <a:endParaRPr lang="en-IN" dirty="0"/>
          </a:p>
        </p:txBody>
      </p:sp>
      <p:pic>
        <p:nvPicPr>
          <p:cNvPr id="10" name="Picture 9">
            <a:extLst>
              <a:ext uri="{FF2B5EF4-FFF2-40B4-BE49-F238E27FC236}">
                <a16:creationId xmlns:a16="http://schemas.microsoft.com/office/drawing/2014/main" id="{0A722B0D-D57F-728D-9580-68380A2ED74C}"/>
              </a:ext>
            </a:extLst>
          </p:cNvPr>
          <p:cNvPicPr>
            <a:picLocks noChangeAspect="1"/>
          </p:cNvPicPr>
          <p:nvPr/>
        </p:nvPicPr>
        <p:blipFill rotWithShape="1">
          <a:blip r:embed="rId6"/>
          <a:srcRect l="14928" t="23281" r="11036" b="21562"/>
          <a:stretch/>
        </p:blipFill>
        <p:spPr>
          <a:xfrm>
            <a:off x="652103" y="4066117"/>
            <a:ext cx="4581331" cy="2164702"/>
          </a:xfrm>
          <a:prstGeom prst="rect">
            <a:avLst/>
          </a:prstGeom>
        </p:spPr>
      </p:pic>
      <p:pic>
        <p:nvPicPr>
          <p:cNvPr id="4" name="Audio 3">
            <a:hlinkClick r:id="" action="ppaction://media"/>
            <a:extLst>
              <a:ext uri="{FF2B5EF4-FFF2-40B4-BE49-F238E27FC236}">
                <a16:creationId xmlns:a16="http://schemas.microsoft.com/office/drawing/2014/main" id="{56F6EA9A-9ABB-06DD-6F37-3C1F4341230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764843097"/>
      </p:ext>
    </p:extLst>
  </p:cSld>
  <p:clrMapOvr>
    <a:masterClrMapping/>
  </p:clrMapOvr>
  <mc:AlternateContent xmlns:mc="http://schemas.openxmlformats.org/markup-compatibility/2006">
    <mc:Choice xmlns:p14="http://schemas.microsoft.com/office/powerpoint/2010/main" Requires="p14">
      <p:transition spd="slow" p14:dur="2000" advTm="37161"/>
    </mc:Choice>
    <mc:Fallback>
      <p:transition spd="slow" advTm="37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9AC20-FA91-0DB4-4319-C0F0A5418C70}"/>
              </a:ext>
            </a:extLst>
          </p:cNvPr>
          <p:cNvSpPr>
            <a:spLocks noGrp="1"/>
          </p:cNvSpPr>
          <p:nvPr>
            <p:ph type="title"/>
          </p:nvPr>
        </p:nvSpPr>
        <p:spPr>
          <a:xfrm>
            <a:off x="280435" y="214054"/>
            <a:ext cx="9905998" cy="824753"/>
          </a:xfrm>
        </p:spPr>
        <p:txBody>
          <a:bodyPr/>
          <a:lstStyle/>
          <a:p>
            <a:r>
              <a:rPr lang="en-IN" dirty="0"/>
              <a:t>Data Description</a:t>
            </a:r>
          </a:p>
        </p:txBody>
      </p:sp>
      <p:sp>
        <p:nvSpPr>
          <p:cNvPr id="3" name="Content Placeholder 2">
            <a:extLst>
              <a:ext uri="{FF2B5EF4-FFF2-40B4-BE49-F238E27FC236}">
                <a16:creationId xmlns:a16="http://schemas.microsoft.com/office/drawing/2014/main" id="{652C51E6-8725-4553-663C-69C3295C00AF}"/>
              </a:ext>
            </a:extLst>
          </p:cNvPr>
          <p:cNvSpPr>
            <a:spLocks noGrp="1"/>
          </p:cNvSpPr>
          <p:nvPr>
            <p:ph idx="1"/>
          </p:nvPr>
        </p:nvSpPr>
        <p:spPr>
          <a:xfrm>
            <a:off x="280435" y="1165133"/>
            <a:ext cx="11471928" cy="5329518"/>
          </a:xfrm>
        </p:spPr>
        <p:txBody>
          <a:bodyPr anchor="t">
            <a:normAutofit fontScale="85000" lnSpcReduction="20000"/>
          </a:bodyPr>
          <a:lstStyle/>
          <a:p>
            <a:r>
              <a:rPr lang="en-US" dirty="0"/>
              <a:t>provided with the following information for 24 stocks of leading companies listed in New York Stock Exchange(NYSE):</a:t>
            </a:r>
          </a:p>
          <a:p>
            <a:pPr lvl="1"/>
            <a:r>
              <a:rPr lang="en-US" dirty="0"/>
              <a:t>Date</a:t>
            </a:r>
          </a:p>
          <a:p>
            <a:pPr lvl="1"/>
            <a:r>
              <a:rPr lang="en-US" dirty="0"/>
              <a:t>Open price: Price of stock at the start of the day</a:t>
            </a:r>
          </a:p>
          <a:p>
            <a:pPr lvl="1"/>
            <a:r>
              <a:rPr lang="en-US" dirty="0"/>
              <a:t>Close price: Price of stock at the end of the day</a:t>
            </a:r>
          </a:p>
          <a:p>
            <a:pPr lvl="1"/>
            <a:r>
              <a:rPr lang="en-US" dirty="0"/>
              <a:t>High price: Highest price reached by the stock on that day</a:t>
            </a:r>
          </a:p>
          <a:p>
            <a:pPr lvl="1"/>
            <a:r>
              <a:rPr lang="en-US" dirty="0"/>
              <a:t>Low price: Lowest price reached by the stock on that day</a:t>
            </a:r>
          </a:p>
          <a:p>
            <a:pPr lvl="1"/>
            <a:r>
              <a:rPr lang="en-US" dirty="0"/>
              <a:t>Adjusted close price: Stock price adjusted to include the annual returns (dividends) that the company offers to the shareholders</a:t>
            </a:r>
          </a:p>
          <a:p>
            <a:pPr lvl="1"/>
            <a:r>
              <a:rPr lang="en-US" dirty="0"/>
              <a:t>Volume traded: Number of stocks traded on the day</a:t>
            </a:r>
          </a:p>
          <a:p>
            <a:r>
              <a:rPr lang="en-US" dirty="0"/>
              <a:t>The information for every stock ranges from 1st October 2010 to 30th September 2020.</a:t>
            </a:r>
          </a:p>
          <a:p>
            <a:r>
              <a:rPr lang="en-US" dirty="0"/>
              <a:t>The stocks belong to different domains:</a:t>
            </a:r>
          </a:p>
          <a:p>
            <a:pPr lvl="1"/>
            <a:r>
              <a:rPr lang="en-US" dirty="0"/>
              <a:t>Technology/IT</a:t>
            </a:r>
          </a:p>
          <a:p>
            <a:pPr lvl="1"/>
            <a:r>
              <a:rPr lang="en-US" dirty="0"/>
              <a:t>Travel/Aviation/Hospitality</a:t>
            </a:r>
          </a:p>
          <a:p>
            <a:pPr lvl="1"/>
            <a:r>
              <a:rPr lang="en-US" dirty="0"/>
              <a:t>Banking/Financial Services and Insurance</a:t>
            </a:r>
          </a:p>
          <a:p>
            <a:pPr lvl="1"/>
            <a:r>
              <a:rPr lang="en-US" dirty="0"/>
              <a:t>Pharmaceuticals/Healthcare/Life Sciences</a:t>
            </a:r>
          </a:p>
          <a:p>
            <a:r>
              <a:rPr lang="en-US" dirty="0"/>
              <a:t>To help you with the market benchmark, you are given the S&amp;P 500 index prices for the same period.</a:t>
            </a:r>
            <a:endParaRPr lang="en-IN" dirty="0"/>
          </a:p>
        </p:txBody>
      </p:sp>
      <p:pic>
        <p:nvPicPr>
          <p:cNvPr id="4" name="Audio 3">
            <a:hlinkClick r:id="" action="ppaction://media"/>
            <a:extLst>
              <a:ext uri="{FF2B5EF4-FFF2-40B4-BE49-F238E27FC236}">
                <a16:creationId xmlns:a16="http://schemas.microsoft.com/office/drawing/2014/main" id="{1262EC66-B59C-EDEB-C5A0-206EA5776E8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573698503"/>
      </p:ext>
    </p:extLst>
  </p:cSld>
  <p:clrMapOvr>
    <a:masterClrMapping/>
  </p:clrMapOvr>
  <mc:AlternateContent xmlns:mc="http://schemas.openxmlformats.org/markup-compatibility/2006">
    <mc:Choice xmlns:p14="http://schemas.microsoft.com/office/powerpoint/2010/main" Requires="p14">
      <p:transition spd="slow" p14:dur="2000" advTm="45521"/>
    </mc:Choice>
    <mc:Fallback>
      <p:transition spd="slow" advTm="45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9AC20-FA91-0DB4-4319-C0F0A5418C70}"/>
              </a:ext>
            </a:extLst>
          </p:cNvPr>
          <p:cNvSpPr>
            <a:spLocks noGrp="1"/>
          </p:cNvSpPr>
          <p:nvPr>
            <p:ph type="title"/>
          </p:nvPr>
        </p:nvSpPr>
        <p:spPr>
          <a:xfrm>
            <a:off x="280435" y="214054"/>
            <a:ext cx="9905998" cy="824753"/>
          </a:xfrm>
        </p:spPr>
        <p:txBody>
          <a:bodyPr/>
          <a:lstStyle/>
          <a:p>
            <a:r>
              <a:rPr lang="en-IN" dirty="0"/>
              <a:t>Contents</a:t>
            </a:r>
          </a:p>
        </p:txBody>
      </p:sp>
      <p:sp>
        <p:nvSpPr>
          <p:cNvPr id="3" name="Content Placeholder 2">
            <a:extLst>
              <a:ext uri="{FF2B5EF4-FFF2-40B4-BE49-F238E27FC236}">
                <a16:creationId xmlns:a16="http://schemas.microsoft.com/office/drawing/2014/main" id="{652C51E6-8725-4553-663C-69C3295C00AF}"/>
              </a:ext>
            </a:extLst>
          </p:cNvPr>
          <p:cNvSpPr>
            <a:spLocks noGrp="1"/>
          </p:cNvSpPr>
          <p:nvPr>
            <p:ph idx="1"/>
          </p:nvPr>
        </p:nvSpPr>
        <p:spPr>
          <a:xfrm>
            <a:off x="280435" y="1436913"/>
            <a:ext cx="11471928" cy="5057737"/>
          </a:xfrm>
        </p:spPr>
        <p:txBody>
          <a:bodyPr anchor="t"/>
          <a:lstStyle/>
          <a:p>
            <a:r>
              <a:rPr lang="en-IN" dirty="0"/>
              <a:t>Data Loading </a:t>
            </a:r>
          </a:p>
          <a:p>
            <a:r>
              <a:rPr lang="en-IN" dirty="0"/>
              <a:t>Data Exploration</a:t>
            </a:r>
          </a:p>
          <a:p>
            <a:r>
              <a:rPr lang="en-IN" dirty="0"/>
              <a:t>Stock Analysis and Portfolio Management</a:t>
            </a:r>
          </a:p>
          <a:p>
            <a:r>
              <a:rPr lang="en-IN" dirty="0"/>
              <a:t>Reporting </a:t>
            </a:r>
          </a:p>
          <a:p>
            <a:pPr marL="0" indent="0">
              <a:buNone/>
            </a:pPr>
            <a:endParaRPr lang="en-IN" dirty="0"/>
          </a:p>
        </p:txBody>
      </p:sp>
      <p:pic>
        <p:nvPicPr>
          <p:cNvPr id="4" name="Audio 3">
            <a:hlinkClick r:id="" action="ppaction://media"/>
            <a:extLst>
              <a:ext uri="{FF2B5EF4-FFF2-40B4-BE49-F238E27FC236}">
                <a16:creationId xmlns:a16="http://schemas.microsoft.com/office/drawing/2014/main" id="{EBEF3372-169B-B8A7-7730-C8B7194D24D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467561887"/>
      </p:ext>
    </p:extLst>
  </p:cSld>
  <p:clrMapOvr>
    <a:masterClrMapping/>
  </p:clrMapOvr>
  <mc:AlternateContent xmlns:mc="http://schemas.openxmlformats.org/markup-compatibility/2006">
    <mc:Choice xmlns:p14="http://schemas.microsoft.com/office/powerpoint/2010/main" Requires="p14">
      <p:transition spd="slow" p14:dur="2000" advTm="11852"/>
    </mc:Choice>
    <mc:Fallback>
      <p:transition spd="slow" advTm="11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9AC20-FA91-0DB4-4319-C0F0A5418C70}"/>
              </a:ext>
            </a:extLst>
          </p:cNvPr>
          <p:cNvSpPr>
            <a:spLocks noGrp="1"/>
          </p:cNvSpPr>
          <p:nvPr>
            <p:ph type="title"/>
          </p:nvPr>
        </p:nvSpPr>
        <p:spPr>
          <a:xfrm>
            <a:off x="280435" y="214054"/>
            <a:ext cx="9905998" cy="824753"/>
          </a:xfrm>
        </p:spPr>
        <p:txBody>
          <a:bodyPr/>
          <a:lstStyle/>
          <a:p>
            <a:r>
              <a:rPr lang="en-IN" dirty="0"/>
              <a:t>Data Loading 	</a:t>
            </a:r>
          </a:p>
        </p:txBody>
      </p:sp>
      <p:sp>
        <p:nvSpPr>
          <p:cNvPr id="3" name="Content Placeholder 2">
            <a:extLst>
              <a:ext uri="{FF2B5EF4-FFF2-40B4-BE49-F238E27FC236}">
                <a16:creationId xmlns:a16="http://schemas.microsoft.com/office/drawing/2014/main" id="{652C51E6-8725-4553-663C-69C3295C00AF}"/>
              </a:ext>
            </a:extLst>
          </p:cNvPr>
          <p:cNvSpPr>
            <a:spLocks noGrp="1"/>
          </p:cNvSpPr>
          <p:nvPr>
            <p:ph idx="1"/>
          </p:nvPr>
        </p:nvSpPr>
        <p:spPr>
          <a:xfrm>
            <a:off x="280435" y="1165133"/>
            <a:ext cx="4478177" cy="5329518"/>
          </a:xfrm>
        </p:spPr>
        <p:txBody>
          <a:bodyPr anchor="t">
            <a:normAutofit fontScale="92500" lnSpcReduction="20000"/>
          </a:bodyPr>
          <a:lstStyle/>
          <a:p>
            <a:r>
              <a:rPr lang="en-IN" dirty="0"/>
              <a:t>This included several steps starting from importing Libraries </a:t>
            </a:r>
          </a:p>
          <a:p>
            <a:r>
              <a:rPr lang="en-IN" dirty="0"/>
              <a:t>Followed by loading/Importing 25 different CSV Files. </a:t>
            </a:r>
          </a:p>
          <a:p>
            <a:r>
              <a:rPr lang="en-IN" dirty="0"/>
              <a:t>After which the steps of Merging them in one excel/csv file took place. Leading to complete data cleaning </a:t>
            </a:r>
          </a:p>
          <a:p>
            <a:pPr lvl="1"/>
            <a:r>
              <a:rPr lang="en-IN" dirty="0"/>
              <a:t>Daily Stock Price</a:t>
            </a:r>
          </a:p>
          <a:p>
            <a:pPr lvl="1"/>
            <a:r>
              <a:rPr lang="en-IN" dirty="0"/>
              <a:t>Closing Price of Stock</a:t>
            </a:r>
          </a:p>
          <a:p>
            <a:pPr lvl="1"/>
            <a:r>
              <a:rPr lang="en-IN" dirty="0"/>
              <a:t>Data Processing steps of renaming, appending, and the rest </a:t>
            </a:r>
          </a:p>
          <a:p>
            <a:pPr lvl="1"/>
            <a:r>
              <a:rPr lang="en-IN" dirty="0"/>
              <a:t>Creation of new subsets that led to merging followed by inspection of the data frame and data cleaning.</a:t>
            </a:r>
          </a:p>
          <a:p>
            <a:pPr lvl="1"/>
            <a:r>
              <a:rPr lang="en-IN" dirty="0"/>
              <a:t>Removal of null values </a:t>
            </a:r>
          </a:p>
          <a:p>
            <a:pPr lvl="1"/>
            <a:r>
              <a:rPr lang="en-IN" dirty="0"/>
              <a:t>Leading to Final_Cleaned_Dataset.CSV</a:t>
            </a:r>
          </a:p>
        </p:txBody>
      </p:sp>
      <p:pic>
        <p:nvPicPr>
          <p:cNvPr id="5" name="Picture 4">
            <a:extLst>
              <a:ext uri="{FF2B5EF4-FFF2-40B4-BE49-F238E27FC236}">
                <a16:creationId xmlns:a16="http://schemas.microsoft.com/office/drawing/2014/main" id="{C6E00518-CA55-246D-F745-A1882918C651}"/>
              </a:ext>
            </a:extLst>
          </p:cNvPr>
          <p:cNvPicPr>
            <a:picLocks noChangeAspect="1"/>
          </p:cNvPicPr>
          <p:nvPr/>
        </p:nvPicPr>
        <p:blipFill rotWithShape="1">
          <a:blip r:embed="rId4"/>
          <a:srcRect r="4997"/>
          <a:stretch/>
        </p:blipFill>
        <p:spPr>
          <a:xfrm>
            <a:off x="5085252" y="4268954"/>
            <a:ext cx="6826313" cy="1973933"/>
          </a:xfrm>
          <a:prstGeom prst="rect">
            <a:avLst/>
          </a:prstGeom>
        </p:spPr>
      </p:pic>
      <p:pic>
        <p:nvPicPr>
          <p:cNvPr id="7" name="Picture 6">
            <a:extLst>
              <a:ext uri="{FF2B5EF4-FFF2-40B4-BE49-F238E27FC236}">
                <a16:creationId xmlns:a16="http://schemas.microsoft.com/office/drawing/2014/main" id="{E461EB5F-67F3-904F-707D-67EAE8FDF474}"/>
              </a:ext>
            </a:extLst>
          </p:cNvPr>
          <p:cNvPicPr>
            <a:picLocks noChangeAspect="1"/>
          </p:cNvPicPr>
          <p:nvPr/>
        </p:nvPicPr>
        <p:blipFill rotWithShape="1">
          <a:blip r:embed="rId5"/>
          <a:srcRect r="5903"/>
          <a:stretch/>
        </p:blipFill>
        <p:spPr>
          <a:xfrm>
            <a:off x="5085252" y="1419875"/>
            <a:ext cx="3047591" cy="2598645"/>
          </a:xfrm>
          <a:prstGeom prst="rect">
            <a:avLst/>
          </a:prstGeom>
        </p:spPr>
      </p:pic>
      <p:pic>
        <p:nvPicPr>
          <p:cNvPr id="9" name="Picture 8">
            <a:extLst>
              <a:ext uri="{FF2B5EF4-FFF2-40B4-BE49-F238E27FC236}">
                <a16:creationId xmlns:a16="http://schemas.microsoft.com/office/drawing/2014/main" id="{E21CF57C-26E6-B58F-7D4B-9F128DDB8372}"/>
              </a:ext>
            </a:extLst>
          </p:cNvPr>
          <p:cNvPicPr>
            <a:picLocks noChangeAspect="1"/>
          </p:cNvPicPr>
          <p:nvPr/>
        </p:nvPicPr>
        <p:blipFill rotWithShape="1">
          <a:blip r:embed="rId6"/>
          <a:srcRect b="14408"/>
          <a:stretch/>
        </p:blipFill>
        <p:spPr>
          <a:xfrm>
            <a:off x="8312768" y="2276669"/>
            <a:ext cx="3598797" cy="1741849"/>
          </a:xfrm>
          <a:prstGeom prst="rect">
            <a:avLst/>
          </a:prstGeom>
        </p:spPr>
      </p:pic>
      <p:pic>
        <p:nvPicPr>
          <p:cNvPr id="4" name="Audio 3">
            <a:hlinkClick r:id="" action="ppaction://media"/>
            <a:extLst>
              <a:ext uri="{FF2B5EF4-FFF2-40B4-BE49-F238E27FC236}">
                <a16:creationId xmlns:a16="http://schemas.microsoft.com/office/drawing/2014/main" id="{00878C10-FE2E-D0C5-E9A7-15D472E1E98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467738143"/>
      </p:ext>
    </p:extLst>
  </p:cSld>
  <p:clrMapOvr>
    <a:masterClrMapping/>
  </p:clrMapOvr>
  <mc:AlternateContent xmlns:mc="http://schemas.openxmlformats.org/markup-compatibility/2006">
    <mc:Choice xmlns:p14="http://schemas.microsoft.com/office/powerpoint/2010/main" Requires="p14">
      <p:transition spd="slow" p14:dur="2000" advTm="39576"/>
    </mc:Choice>
    <mc:Fallback>
      <p:transition spd="slow" advTm="39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9AC20-FA91-0DB4-4319-C0F0A5418C70}"/>
              </a:ext>
            </a:extLst>
          </p:cNvPr>
          <p:cNvSpPr>
            <a:spLocks noGrp="1"/>
          </p:cNvSpPr>
          <p:nvPr>
            <p:ph type="title"/>
          </p:nvPr>
        </p:nvSpPr>
        <p:spPr>
          <a:xfrm>
            <a:off x="280435" y="214054"/>
            <a:ext cx="9905998" cy="824753"/>
          </a:xfrm>
        </p:spPr>
        <p:txBody>
          <a:bodyPr/>
          <a:lstStyle/>
          <a:p>
            <a:r>
              <a:rPr lang="en-IN" dirty="0"/>
              <a:t>Data exploration </a:t>
            </a:r>
          </a:p>
        </p:txBody>
      </p:sp>
      <p:sp>
        <p:nvSpPr>
          <p:cNvPr id="3" name="Content Placeholder 2">
            <a:extLst>
              <a:ext uri="{FF2B5EF4-FFF2-40B4-BE49-F238E27FC236}">
                <a16:creationId xmlns:a16="http://schemas.microsoft.com/office/drawing/2014/main" id="{652C51E6-8725-4553-663C-69C3295C00AF}"/>
              </a:ext>
            </a:extLst>
          </p:cNvPr>
          <p:cNvSpPr>
            <a:spLocks noGrp="1"/>
          </p:cNvSpPr>
          <p:nvPr>
            <p:ph idx="1"/>
          </p:nvPr>
        </p:nvSpPr>
        <p:spPr>
          <a:xfrm>
            <a:off x="280435" y="1258441"/>
            <a:ext cx="3992410" cy="5329518"/>
          </a:xfrm>
        </p:spPr>
        <p:txBody>
          <a:bodyPr anchor="t">
            <a:normAutofit/>
          </a:bodyPr>
          <a:lstStyle/>
          <a:p>
            <a:r>
              <a:rPr lang="en-IN" dirty="0">
                <a:effectLst>
                  <a:glow rad="38100">
                    <a:schemeClr val="bg1">
                      <a:lumMod val="50000"/>
                      <a:lumOff val="50000"/>
                      <a:alpha val="20000"/>
                    </a:schemeClr>
                  </a:glow>
                  <a:outerShdw blurRad="38100" dist="38100" dir="2700000" algn="tl">
                    <a:srgbClr val="000000">
                      <a:alpha val="43137"/>
                    </a:srgbClr>
                  </a:outerShdw>
                </a:effectLst>
              </a:rPr>
              <a:t>Creation of Several visualizations </a:t>
            </a:r>
          </a:p>
          <a:p>
            <a:pPr lvl="1"/>
            <a:r>
              <a:rPr lang="en-IN" dirty="0">
                <a:effectLst>
                  <a:glow rad="38100">
                    <a:schemeClr val="bg1">
                      <a:lumMod val="50000"/>
                      <a:lumOff val="50000"/>
                      <a:alpha val="20000"/>
                    </a:schemeClr>
                  </a:glow>
                  <a:outerShdw blurRad="38100" dist="38100" dir="2700000" algn="tl">
                    <a:srgbClr val="000000">
                      <a:alpha val="43137"/>
                    </a:srgbClr>
                  </a:outerShdw>
                </a:effectLst>
              </a:rPr>
              <a:t>Stock price comparison in Aviation, financial, pharma, and technological sector</a:t>
            </a:r>
          </a:p>
          <a:p>
            <a:pPr lvl="1"/>
            <a:r>
              <a:rPr lang="en-IN" dirty="0">
                <a:effectLst>
                  <a:glow rad="38100">
                    <a:schemeClr val="bg1">
                      <a:lumMod val="50000"/>
                      <a:lumOff val="50000"/>
                      <a:alpha val="20000"/>
                    </a:schemeClr>
                  </a:glow>
                  <a:outerShdw blurRad="38100" dist="38100" dir="2700000" algn="tl">
                    <a:srgbClr val="000000">
                      <a:alpha val="43137"/>
                    </a:srgbClr>
                  </a:outerShdw>
                </a:effectLst>
              </a:rPr>
              <a:t>Correlation of several stocks</a:t>
            </a:r>
          </a:p>
          <a:p>
            <a:pPr lvl="1"/>
            <a:r>
              <a:rPr lang="en-IN" dirty="0">
                <a:effectLst>
                  <a:glow rad="38100">
                    <a:schemeClr val="bg1">
                      <a:lumMod val="50000"/>
                      <a:lumOff val="50000"/>
                      <a:alpha val="20000"/>
                    </a:schemeClr>
                  </a:glow>
                  <a:outerShdw blurRad="38100" dist="38100" dir="2700000" algn="tl">
                    <a:srgbClr val="000000">
                      <a:alpha val="43137"/>
                    </a:srgbClr>
                  </a:outerShdw>
                </a:effectLst>
              </a:rPr>
              <a:t>Performed calculation metrics of the following</a:t>
            </a:r>
          </a:p>
          <a:p>
            <a:pPr lvl="2"/>
            <a:r>
              <a:rPr lang="en-IN" dirty="0">
                <a:effectLst>
                  <a:glow rad="38100">
                    <a:schemeClr val="bg1">
                      <a:lumMod val="50000"/>
                      <a:lumOff val="50000"/>
                      <a:alpha val="20000"/>
                    </a:schemeClr>
                  </a:glow>
                  <a:outerShdw blurRad="38100" dist="38100" dir="2700000" algn="tl">
                    <a:srgbClr val="000000">
                      <a:alpha val="43137"/>
                    </a:srgbClr>
                  </a:outerShdw>
                </a:effectLst>
              </a:rPr>
              <a:t>Risk/Volatility </a:t>
            </a:r>
          </a:p>
          <a:p>
            <a:pPr lvl="2"/>
            <a:r>
              <a:rPr lang="en-IN" dirty="0">
                <a:effectLst>
                  <a:glow rad="38100">
                    <a:schemeClr val="bg1">
                      <a:lumMod val="50000"/>
                      <a:lumOff val="50000"/>
                      <a:alpha val="20000"/>
                    </a:schemeClr>
                  </a:glow>
                  <a:outerShdw blurRad="38100" dist="38100" dir="2700000" algn="tl">
                    <a:srgbClr val="000000">
                      <a:alpha val="43137"/>
                    </a:srgbClr>
                  </a:outerShdw>
                </a:effectLst>
              </a:rPr>
              <a:t>Daily Returns</a:t>
            </a:r>
          </a:p>
          <a:p>
            <a:pPr lvl="2"/>
            <a:r>
              <a:rPr lang="en-IN" dirty="0">
                <a:effectLst>
                  <a:glow rad="38100">
                    <a:schemeClr val="bg1">
                      <a:lumMod val="50000"/>
                      <a:lumOff val="50000"/>
                      <a:alpha val="20000"/>
                    </a:schemeClr>
                  </a:glow>
                  <a:outerShdw blurRad="38100" dist="38100" dir="2700000" algn="tl">
                    <a:srgbClr val="000000">
                      <a:alpha val="43137"/>
                    </a:srgbClr>
                  </a:outerShdw>
                </a:effectLst>
              </a:rPr>
              <a:t>Cumulative Returns</a:t>
            </a:r>
          </a:p>
          <a:p>
            <a:pPr lvl="2"/>
            <a:r>
              <a:rPr lang="en-IN" dirty="0">
                <a:effectLst>
                  <a:glow rad="38100">
                    <a:schemeClr val="bg1">
                      <a:lumMod val="50000"/>
                      <a:lumOff val="50000"/>
                      <a:alpha val="20000"/>
                    </a:schemeClr>
                  </a:glow>
                  <a:outerShdw blurRad="38100" dist="38100" dir="2700000" algn="tl">
                    <a:srgbClr val="000000">
                      <a:alpha val="43137"/>
                    </a:srgbClr>
                  </a:outerShdw>
                </a:effectLst>
              </a:rPr>
              <a:t>Sharpe Ratio</a:t>
            </a:r>
          </a:p>
        </p:txBody>
      </p:sp>
      <p:pic>
        <p:nvPicPr>
          <p:cNvPr id="5" name="Picture 4">
            <a:extLst>
              <a:ext uri="{FF2B5EF4-FFF2-40B4-BE49-F238E27FC236}">
                <a16:creationId xmlns:a16="http://schemas.microsoft.com/office/drawing/2014/main" id="{CE08FA41-4AB7-E7B9-22C5-2E9B231E09C9}"/>
              </a:ext>
            </a:extLst>
          </p:cNvPr>
          <p:cNvPicPr>
            <a:picLocks noChangeAspect="1"/>
          </p:cNvPicPr>
          <p:nvPr/>
        </p:nvPicPr>
        <p:blipFill rotWithShape="1">
          <a:blip r:embed="rId4"/>
          <a:srcRect l="5568" t="4237" r="3476" b="3803"/>
          <a:stretch/>
        </p:blipFill>
        <p:spPr>
          <a:xfrm>
            <a:off x="4685361" y="4690796"/>
            <a:ext cx="1819126" cy="1851154"/>
          </a:xfrm>
          <a:prstGeom prst="rect">
            <a:avLst/>
          </a:prstGeom>
        </p:spPr>
      </p:pic>
      <p:pic>
        <p:nvPicPr>
          <p:cNvPr id="7" name="Picture 6">
            <a:extLst>
              <a:ext uri="{FF2B5EF4-FFF2-40B4-BE49-F238E27FC236}">
                <a16:creationId xmlns:a16="http://schemas.microsoft.com/office/drawing/2014/main" id="{2C0A665B-6603-B35D-31E4-0BB19DD47A28}"/>
              </a:ext>
            </a:extLst>
          </p:cNvPr>
          <p:cNvPicPr>
            <a:picLocks noChangeAspect="1"/>
          </p:cNvPicPr>
          <p:nvPr/>
        </p:nvPicPr>
        <p:blipFill rotWithShape="1">
          <a:blip r:embed="rId5"/>
          <a:srcRect l="1083" r="915" b="1915"/>
          <a:stretch/>
        </p:blipFill>
        <p:spPr>
          <a:xfrm>
            <a:off x="6588619" y="4690796"/>
            <a:ext cx="3525956" cy="1851154"/>
          </a:xfrm>
          <a:prstGeom prst="rect">
            <a:avLst/>
          </a:prstGeom>
        </p:spPr>
      </p:pic>
      <p:pic>
        <p:nvPicPr>
          <p:cNvPr id="9" name="Picture 8">
            <a:extLst>
              <a:ext uri="{FF2B5EF4-FFF2-40B4-BE49-F238E27FC236}">
                <a16:creationId xmlns:a16="http://schemas.microsoft.com/office/drawing/2014/main" id="{D5E7086F-4771-461B-B442-9DCC2EAABFA3}"/>
              </a:ext>
            </a:extLst>
          </p:cNvPr>
          <p:cNvPicPr>
            <a:picLocks noChangeAspect="1"/>
          </p:cNvPicPr>
          <p:nvPr/>
        </p:nvPicPr>
        <p:blipFill rotWithShape="1">
          <a:blip r:embed="rId6"/>
          <a:srcRect r="3163"/>
          <a:stretch/>
        </p:blipFill>
        <p:spPr>
          <a:xfrm>
            <a:off x="8276543" y="1305869"/>
            <a:ext cx="3741290" cy="1365438"/>
          </a:xfrm>
          <a:prstGeom prst="rect">
            <a:avLst/>
          </a:prstGeom>
        </p:spPr>
      </p:pic>
      <p:pic>
        <p:nvPicPr>
          <p:cNvPr id="13" name="Picture 12">
            <a:extLst>
              <a:ext uri="{FF2B5EF4-FFF2-40B4-BE49-F238E27FC236}">
                <a16:creationId xmlns:a16="http://schemas.microsoft.com/office/drawing/2014/main" id="{6BC2BE06-FC41-D2B2-245C-CB956789CE3A}"/>
              </a:ext>
            </a:extLst>
          </p:cNvPr>
          <p:cNvPicPr>
            <a:picLocks noChangeAspect="1"/>
          </p:cNvPicPr>
          <p:nvPr/>
        </p:nvPicPr>
        <p:blipFill>
          <a:blip r:embed="rId7"/>
          <a:stretch>
            <a:fillRect/>
          </a:stretch>
        </p:blipFill>
        <p:spPr>
          <a:xfrm>
            <a:off x="10198707" y="4690796"/>
            <a:ext cx="1819126" cy="1851154"/>
          </a:xfrm>
          <a:prstGeom prst="rect">
            <a:avLst/>
          </a:prstGeom>
        </p:spPr>
      </p:pic>
      <p:pic>
        <p:nvPicPr>
          <p:cNvPr id="15" name="Picture 14">
            <a:extLst>
              <a:ext uri="{FF2B5EF4-FFF2-40B4-BE49-F238E27FC236}">
                <a16:creationId xmlns:a16="http://schemas.microsoft.com/office/drawing/2014/main" id="{7FAC8147-0F9F-E72F-CCDE-526AB6D51102}"/>
              </a:ext>
            </a:extLst>
          </p:cNvPr>
          <p:cNvPicPr>
            <a:picLocks noChangeAspect="1"/>
          </p:cNvPicPr>
          <p:nvPr/>
        </p:nvPicPr>
        <p:blipFill>
          <a:blip r:embed="rId8"/>
          <a:stretch>
            <a:fillRect/>
          </a:stretch>
        </p:blipFill>
        <p:spPr>
          <a:xfrm>
            <a:off x="10198707" y="2761085"/>
            <a:ext cx="1819126" cy="1839933"/>
          </a:xfrm>
          <a:prstGeom prst="rect">
            <a:avLst/>
          </a:prstGeom>
        </p:spPr>
      </p:pic>
      <p:pic>
        <p:nvPicPr>
          <p:cNvPr id="17" name="Picture 16">
            <a:extLst>
              <a:ext uri="{FF2B5EF4-FFF2-40B4-BE49-F238E27FC236}">
                <a16:creationId xmlns:a16="http://schemas.microsoft.com/office/drawing/2014/main" id="{6133D880-D3D7-49E9-D231-2DAD20AA5E8B}"/>
              </a:ext>
            </a:extLst>
          </p:cNvPr>
          <p:cNvPicPr>
            <a:picLocks noChangeAspect="1"/>
          </p:cNvPicPr>
          <p:nvPr/>
        </p:nvPicPr>
        <p:blipFill>
          <a:blip r:embed="rId9"/>
          <a:stretch>
            <a:fillRect/>
          </a:stretch>
        </p:blipFill>
        <p:spPr>
          <a:xfrm>
            <a:off x="8247760" y="2761085"/>
            <a:ext cx="1866815" cy="1839933"/>
          </a:xfrm>
          <a:prstGeom prst="rect">
            <a:avLst/>
          </a:prstGeom>
        </p:spPr>
      </p:pic>
      <p:sp>
        <p:nvSpPr>
          <p:cNvPr id="18" name="TextBox 17">
            <a:extLst>
              <a:ext uri="{FF2B5EF4-FFF2-40B4-BE49-F238E27FC236}">
                <a16:creationId xmlns:a16="http://schemas.microsoft.com/office/drawing/2014/main" id="{F8DEBD1A-5ABB-1957-5DE3-48435722AB82}"/>
              </a:ext>
            </a:extLst>
          </p:cNvPr>
          <p:cNvSpPr txBox="1"/>
          <p:nvPr/>
        </p:nvSpPr>
        <p:spPr>
          <a:xfrm>
            <a:off x="4404049" y="1305869"/>
            <a:ext cx="3741290" cy="3108543"/>
          </a:xfrm>
          <a:prstGeom prst="rect">
            <a:avLst/>
          </a:prstGeom>
          <a:noFill/>
        </p:spPr>
        <p:txBody>
          <a:bodyPr wrap="square" rtlCol="0">
            <a:spAutoFit/>
          </a:bodyPr>
          <a:lstStyle/>
          <a:p>
            <a:pPr marL="171450" indent="-171450">
              <a:buFont typeface="Arial" panose="020B0604020202020204" pitchFamily="34" charset="0"/>
              <a:buChar char="•"/>
            </a:pPr>
            <a:r>
              <a:rPr lang="en-IN" sz="1400" dirty="0"/>
              <a:t>Aviation Industry Pearson coefficient = 0.47</a:t>
            </a:r>
          </a:p>
          <a:p>
            <a:pPr marL="171450" indent="-171450">
              <a:buFont typeface="Arial" panose="020B0604020202020204" pitchFamily="34" charset="0"/>
              <a:buChar char="•"/>
            </a:pPr>
            <a:r>
              <a:rPr lang="en-IN" sz="1400" dirty="0"/>
              <a:t>Technological Industry Pearson coefficient = 0.94 </a:t>
            </a:r>
          </a:p>
          <a:p>
            <a:pPr marL="171450" indent="-171450">
              <a:buFont typeface="Arial" panose="020B0604020202020204" pitchFamily="34" charset="0"/>
              <a:buChar char="•"/>
            </a:pPr>
            <a:r>
              <a:rPr lang="en-US" sz="1400" dirty="0"/>
              <a:t>Microsoft &amp; Google stocks are highly correlated in the Technology Stocks Goldman Sachs, Morgan Stanley &amp; </a:t>
            </a:r>
            <a:r>
              <a:rPr lang="en-US" sz="1400" dirty="0" err="1"/>
              <a:t>WellsFargo</a:t>
            </a:r>
            <a:r>
              <a:rPr lang="en-US" sz="1400" dirty="0"/>
              <a:t> are correlated in the Finance Stocks American Airlines &amp; Delta Airlines are more correlated than Alaska Air Group in the Aviation stocks Pharma stocks are less correlated when compared to any other sector stocks</a:t>
            </a:r>
            <a:endParaRPr lang="en-IN" sz="1400" dirty="0"/>
          </a:p>
        </p:txBody>
      </p:sp>
      <p:pic>
        <p:nvPicPr>
          <p:cNvPr id="4" name="Audio 3">
            <a:hlinkClick r:id="" action="ppaction://media"/>
            <a:extLst>
              <a:ext uri="{FF2B5EF4-FFF2-40B4-BE49-F238E27FC236}">
                <a16:creationId xmlns:a16="http://schemas.microsoft.com/office/drawing/2014/main" id="{97107CC6-DBA6-3BCF-FF24-07650EA37EE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051882086"/>
      </p:ext>
    </p:extLst>
  </p:cSld>
  <p:clrMapOvr>
    <a:masterClrMapping/>
  </p:clrMapOvr>
  <mc:AlternateContent xmlns:mc="http://schemas.openxmlformats.org/markup-compatibility/2006">
    <mc:Choice xmlns:p14="http://schemas.microsoft.com/office/powerpoint/2010/main" Requires="p14">
      <p:transition spd="slow" p14:dur="2000" advTm="89151"/>
    </mc:Choice>
    <mc:Fallback>
      <p:transition spd="slow" advTm="891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9AC20-FA91-0DB4-4319-C0F0A5418C70}"/>
              </a:ext>
            </a:extLst>
          </p:cNvPr>
          <p:cNvSpPr>
            <a:spLocks noGrp="1"/>
          </p:cNvSpPr>
          <p:nvPr>
            <p:ph type="title"/>
          </p:nvPr>
        </p:nvSpPr>
        <p:spPr>
          <a:xfrm>
            <a:off x="280435" y="214054"/>
            <a:ext cx="9905998" cy="824753"/>
          </a:xfrm>
        </p:spPr>
        <p:txBody>
          <a:bodyPr>
            <a:normAutofit/>
          </a:bodyPr>
          <a:lstStyle/>
          <a:p>
            <a:r>
              <a:rPr lang="en-IN" dirty="0"/>
              <a:t>Stock Analysis and Portfolio Management</a:t>
            </a:r>
          </a:p>
        </p:txBody>
      </p:sp>
      <p:pic>
        <p:nvPicPr>
          <p:cNvPr id="6" name="Content Placeholder 5">
            <a:extLst>
              <a:ext uri="{FF2B5EF4-FFF2-40B4-BE49-F238E27FC236}">
                <a16:creationId xmlns:a16="http://schemas.microsoft.com/office/drawing/2014/main" id="{2EBA53F0-BAB0-77A8-1EF1-10638E01C4A1}"/>
              </a:ext>
            </a:extLst>
          </p:cNvPr>
          <p:cNvPicPr>
            <a:picLocks noGrp="1" noChangeAspect="1"/>
          </p:cNvPicPr>
          <p:nvPr>
            <p:ph idx="1"/>
          </p:nvPr>
        </p:nvPicPr>
        <p:blipFill>
          <a:blip r:embed="rId4"/>
          <a:stretch>
            <a:fillRect/>
          </a:stretch>
        </p:blipFill>
        <p:spPr>
          <a:xfrm>
            <a:off x="6708709" y="3764914"/>
            <a:ext cx="5290837" cy="2613091"/>
          </a:xfrm>
        </p:spPr>
      </p:pic>
      <p:pic>
        <p:nvPicPr>
          <p:cNvPr id="10" name="Picture 9">
            <a:extLst>
              <a:ext uri="{FF2B5EF4-FFF2-40B4-BE49-F238E27FC236}">
                <a16:creationId xmlns:a16="http://schemas.microsoft.com/office/drawing/2014/main" id="{5F935D20-D5D7-0510-0EB2-374656E3377E}"/>
              </a:ext>
            </a:extLst>
          </p:cNvPr>
          <p:cNvPicPr>
            <a:picLocks noChangeAspect="1"/>
          </p:cNvPicPr>
          <p:nvPr/>
        </p:nvPicPr>
        <p:blipFill>
          <a:blip r:embed="rId5"/>
          <a:stretch>
            <a:fillRect/>
          </a:stretch>
        </p:blipFill>
        <p:spPr>
          <a:xfrm>
            <a:off x="6708708" y="939544"/>
            <a:ext cx="5290838" cy="2556247"/>
          </a:xfrm>
          <a:prstGeom prst="rect">
            <a:avLst/>
          </a:prstGeom>
        </p:spPr>
      </p:pic>
      <p:sp>
        <p:nvSpPr>
          <p:cNvPr id="11" name="TextBox 10">
            <a:extLst>
              <a:ext uri="{FF2B5EF4-FFF2-40B4-BE49-F238E27FC236}">
                <a16:creationId xmlns:a16="http://schemas.microsoft.com/office/drawing/2014/main" id="{732A4DFA-5A1D-9548-39AE-24FCC82D9808}"/>
              </a:ext>
            </a:extLst>
          </p:cNvPr>
          <p:cNvSpPr txBox="1"/>
          <p:nvPr/>
        </p:nvSpPr>
        <p:spPr>
          <a:xfrm flipH="1">
            <a:off x="633547" y="939544"/>
            <a:ext cx="4849744" cy="3693319"/>
          </a:xfrm>
          <a:prstGeom prst="rect">
            <a:avLst/>
          </a:prstGeom>
          <a:noFill/>
        </p:spPr>
        <p:txBody>
          <a:bodyPr wrap="square" rtlCol="0">
            <a:spAutoFit/>
          </a:bodyPr>
          <a:lstStyle/>
          <a:p>
            <a:r>
              <a:rPr lang="en-IN" dirty="0"/>
              <a:t>SHARP RATIO</a:t>
            </a:r>
          </a:p>
          <a:p>
            <a:endParaRPr lang="en-IN" dirty="0"/>
          </a:p>
          <a:p>
            <a:pPr marL="285750" indent="-285750">
              <a:buFont typeface="Arial" panose="020B0604020202020204" pitchFamily="34" charset="0"/>
              <a:buChar char="•"/>
            </a:pPr>
            <a:r>
              <a:rPr lang="en-US" b="0" i="0" dirty="0">
                <a:effectLst/>
              </a:rPr>
              <a:t>We have looked at the daily Return of </a:t>
            </a:r>
            <a:r>
              <a:rPr lang="en-US" b="0" i="0" dirty="0" err="1">
                <a:effectLst/>
              </a:rPr>
              <a:t>stock.We</a:t>
            </a:r>
            <a:r>
              <a:rPr lang="en-US" b="0" i="0" dirty="0">
                <a:effectLst/>
              </a:rPr>
              <a:t> have done correlation between the stock </a:t>
            </a:r>
            <a:r>
              <a:rPr lang="en-US" b="0" i="0" dirty="0" err="1">
                <a:effectLst/>
              </a:rPr>
              <a:t>prices.Microsoft</a:t>
            </a:r>
            <a:r>
              <a:rPr lang="en-US" b="0" i="0" dirty="0">
                <a:effectLst/>
              </a:rPr>
              <a:t> and Amazon have highest daily price </a:t>
            </a:r>
            <a:r>
              <a:rPr lang="en-US" b="0" i="0" dirty="0" err="1">
                <a:effectLst/>
              </a:rPr>
              <a:t>correlation.maximum</a:t>
            </a:r>
            <a:r>
              <a:rPr lang="en-US" b="0" i="0" dirty="0">
                <a:effectLst/>
              </a:rPr>
              <a:t> daily fluctuation in </a:t>
            </a:r>
            <a:r>
              <a:rPr lang="en-US" b="0" i="0" dirty="0" err="1">
                <a:effectLst/>
              </a:rPr>
              <a:t>ths</a:t>
            </a:r>
            <a:r>
              <a:rPr lang="en-US" b="0" i="0" dirty="0">
                <a:effectLst/>
              </a:rPr>
              <a:t> stock is 8 % .In stock exchange there is a limit on per day fluctuation of </a:t>
            </a:r>
            <a:r>
              <a:rPr lang="en-US" b="0" i="0" dirty="0" err="1">
                <a:effectLst/>
              </a:rPr>
              <a:t>stock.So</a:t>
            </a:r>
            <a:r>
              <a:rPr lang="en-US" b="0" i="0" dirty="0">
                <a:effectLst/>
              </a:rPr>
              <a:t> if the stock reaches the threshold value then the trading of the stock is stopped for that day.</a:t>
            </a:r>
          </a:p>
          <a:p>
            <a:pPr marL="285750" indent="-285750">
              <a:buFont typeface="Arial" panose="020B0604020202020204" pitchFamily="34" charset="0"/>
              <a:buChar char="•"/>
            </a:pPr>
            <a:endParaRPr lang="en-IN" dirty="0"/>
          </a:p>
        </p:txBody>
      </p:sp>
      <p:pic>
        <p:nvPicPr>
          <p:cNvPr id="3" name="Audio 2">
            <a:hlinkClick r:id="" action="ppaction://media"/>
            <a:extLst>
              <a:ext uri="{FF2B5EF4-FFF2-40B4-BE49-F238E27FC236}">
                <a16:creationId xmlns:a16="http://schemas.microsoft.com/office/drawing/2014/main" id="{4B9A69B6-B728-26B9-DEB2-3CDF2620AD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130330676"/>
      </p:ext>
    </p:extLst>
  </p:cSld>
  <p:clrMapOvr>
    <a:masterClrMapping/>
  </p:clrMapOvr>
  <mc:AlternateContent xmlns:mc="http://schemas.openxmlformats.org/markup-compatibility/2006">
    <mc:Choice xmlns:p14="http://schemas.microsoft.com/office/powerpoint/2010/main" Requires="p14">
      <p:transition spd="slow" p14:dur="2000" advTm="32657"/>
    </mc:Choice>
    <mc:Fallback>
      <p:transition spd="slow" advTm="32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143</TotalTime>
  <Words>966</Words>
  <Application>Microsoft Office PowerPoint</Application>
  <PresentationFormat>Widescreen</PresentationFormat>
  <Paragraphs>64</Paragraphs>
  <Slides>10</Slides>
  <Notes>0</Notes>
  <HiddenSlides>0</HiddenSlides>
  <MMClips>10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Century Gothic</vt:lpstr>
      <vt:lpstr>Mesh</vt:lpstr>
      <vt:lpstr>Financial and risk analytics capstone project</vt:lpstr>
      <vt:lpstr>Capstone requisites </vt:lpstr>
      <vt:lpstr>Business CASE</vt:lpstr>
      <vt:lpstr>Information available </vt:lpstr>
      <vt:lpstr>Data Description</vt:lpstr>
      <vt:lpstr>Contents</vt:lpstr>
      <vt:lpstr>Data Loading  </vt:lpstr>
      <vt:lpstr>Data exploration </vt:lpstr>
      <vt:lpstr>Stock Analysis and Portfolio Management</vt:lpstr>
      <vt:lpstr>REPORTING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Financial and risk analytics capstone project</dc:title>
  <dc:creator>B</dc:creator>
  <cp:lastModifiedBy>B</cp:lastModifiedBy>
  <cp:revision>6</cp:revision>
  <dcterms:created xsi:type="dcterms:W3CDTF">2022-08-24T14:39:38Z</dcterms:created>
  <dcterms:modified xsi:type="dcterms:W3CDTF">2022-08-24T17:15:45Z</dcterms:modified>
</cp:coreProperties>
</file>

<file path=docProps/thumbnail.jpeg>
</file>